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 Condensed"/>
      <p:regular r:id="rId36"/>
      <p:bold r:id="rId37"/>
      <p:italic r:id="rId38"/>
      <p:boldItalic r:id="rId39"/>
    </p:embeddedFont>
    <p:embeddedFont>
      <p:font typeface="Chelsea Market"/>
      <p:regular r:id="rId40"/>
    </p:embeddedFont>
    <p:embeddedFont>
      <p:font typeface="Nanum Gothi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elseaMarket-regular.fntdata"/><Relationship Id="rId20" Type="http://schemas.openxmlformats.org/officeDocument/2006/relationships/slide" Target="slides/slide15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215594bb8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215594bb8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215594bb83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215594bb8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215594bb8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215594bb8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g215594bb8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9" name="Google Shape;4219;g215594bb8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g215594bb8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3" name="Google Shape;4243;g215594bb8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215594bb8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215594bb8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215594bb83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215594bb83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215594bb83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215594bb83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215594bb8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215594bb8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215594bb83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215594bb8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21551b36b3b_0_4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21551b36b3b_0_4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Cansaço com a rotina e a mesmice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215594bb8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215594bb8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g215594bb83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7" name="Google Shape;4297;g215594bb83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215594bb83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215594bb8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2155f1646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2155f1646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g2155f16461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4" name="Google Shape;4324;g2155f1646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g2155f16461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2" name="Google Shape;4332;g2155f1646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2155f16461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2155f1646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215594bb83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215594bb83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2155c123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2155c123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g2155c1232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1" name="Google Shape;4361;g2155c1232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21551b36b3b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5" name="Google Shape;4095;g21551b36b3b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Deita na cama e olha pela janela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Lua reluzente, estrelas brilhantes. Mistérios do universo.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2155c1232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2155c1232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21551b36b3b_0_4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21551b36b3b_0_4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Busca de um novo hobbie ou falta de tempo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21551b36b3b_0_4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6" name="Google Shape;4106;g21551b36b3b_0_4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Interesse por astronomia e eventos ligados ao espaço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21551b36b3b_0_4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21551b36b3b_0_4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Como saber o que há para ver? Onde? Quando?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21551b36b3b_0_4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21551b36b3b_0_4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 Desktop: StarSeeker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215594bb8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215594bb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215594bb8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215594bb8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pt-BR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8.png"/><Relationship Id="rId8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idx="1" type="subTitle"/>
          </p:nvPr>
        </p:nvSpPr>
        <p:spPr>
          <a:xfrm>
            <a:off x="720000" y="2865775"/>
            <a:ext cx="6416700" cy="15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Acadêmicos: Gabriel Périco e João Paulo Gregolon Paludo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Componentes: Programação III e Engenharia de Software II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Curso de Ciência da Computação</a:t>
            </a:r>
            <a:endParaRPr sz="1700"/>
          </a:p>
        </p:txBody>
      </p:sp>
      <p:sp>
        <p:nvSpPr>
          <p:cNvPr id="4082" name="Google Shape;4082;p29"/>
          <p:cNvSpPr txBox="1"/>
          <p:nvPr>
            <p:ph idx="1" type="subTitle"/>
          </p:nvPr>
        </p:nvSpPr>
        <p:spPr>
          <a:xfrm>
            <a:off x="604800" y="1716925"/>
            <a:ext cx="65319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App de informações e eventos astronômicos </a:t>
            </a:r>
            <a:r>
              <a:rPr lang="pt-BR" sz="2100"/>
              <a:t>🔭</a:t>
            </a:r>
            <a:endParaRPr sz="2100"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523" y="290925"/>
            <a:ext cx="4904803" cy="13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38"/>
          <p:cNvSpPr txBox="1"/>
          <p:nvPr>
            <p:ph idx="1" type="body"/>
          </p:nvPr>
        </p:nvSpPr>
        <p:spPr>
          <a:xfrm>
            <a:off x="748800" y="1408850"/>
            <a:ext cx="55233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E</a:t>
            </a:r>
            <a:r>
              <a:rPr lang="pt-BR" sz="1500"/>
              <a:t>xplorar o cosmos sem sair do conforto do seu lar: o a</a:t>
            </a:r>
            <a:r>
              <a:rPr lang="pt-BR" sz="1500"/>
              <a:t>plicativo definitivo para entusiastas da astronomia e exploração espacial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Reúne imagens, notícias, eventos, missões e lançamentos em um único app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Interface amigável e interativa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Tecnologias de ponta como Electron e Next.js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Disponível para três SOs</a:t>
            </a:r>
            <a:endParaRPr sz="1500"/>
          </a:p>
        </p:txBody>
      </p:sp>
      <p:sp>
        <p:nvSpPr>
          <p:cNvPr id="4154" name="Google Shape;4154;p38"/>
          <p:cNvSpPr/>
          <p:nvPr/>
        </p:nvSpPr>
        <p:spPr>
          <a:xfrm>
            <a:off x="7395875" y="-153675"/>
            <a:ext cx="1999998" cy="86443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5" name="Google Shape;4155;p38"/>
          <p:cNvSpPr txBox="1"/>
          <p:nvPr>
            <p:ph type="title"/>
          </p:nvPr>
        </p:nvSpPr>
        <p:spPr>
          <a:xfrm>
            <a:off x="7848550" y="-12"/>
            <a:ext cx="1192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Pitch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6" name="Google Shape;4156;p38"/>
          <p:cNvSpPr txBox="1"/>
          <p:nvPr>
            <p:ph type="title"/>
          </p:nvPr>
        </p:nvSpPr>
        <p:spPr>
          <a:xfrm>
            <a:off x="700775" y="710750"/>
            <a:ext cx="33237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Proposta</a:t>
            </a:r>
            <a:endParaRPr/>
          </a:p>
        </p:txBody>
      </p:sp>
      <p:grpSp>
        <p:nvGrpSpPr>
          <p:cNvPr id="4157" name="Google Shape;4157;p38"/>
          <p:cNvGrpSpPr/>
          <p:nvPr/>
        </p:nvGrpSpPr>
        <p:grpSpPr>
          <a:xfrm>
            <a:off x="504194" y="1536837"/>
            <a:ext cx="244599" cy="161300"/>
            <a:chOff x="4662475" y="1976500"/>
            <a:chExt cx="68725" cy="36625"/>
          </a:xfrm>
        </p:grpSpPr>
        <p:sp>
          <p:nvSpPr>
            <p:cNvPr id="4158" name="Google Shape;4158;p3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1" name="Google Shape;4161;p38"/>
          <p:cNvGrpSpPr/>
          <p:nvPr/>
        </p:nvGrpSpPr>
        <p:grpSpPr>
          <a:xfrm>
            <a:off x="504194" y="2620912"/>
            <a:ext cx="244599" cy="161300"/>
            <a:chOff x="4662475" y="1976500"/>
            <a:chExt cx="68725" cy="36625"/>
          </a:xfrm>
        </p:grpSpPr>
        <p:sp>
          <p:nvSpPr>
            <p:cNvPr id="4162" name="Google Shape;4162;p3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5" name="Google Shape;4165;p38"/>
          <p:cNvGrpSpPr/>
          <p:nvPr/>
        </p:nvGrpSpPr>
        <p:grpSpPr>
          <a:xfrm>
            <a:off x="504194" y="3455287"/>
            <a:ext cx="244599" cy="161300"/>
            <a:chOff x="4662475" y="1976500"/>
            <a:chExt cx="68725" cy="36625"/>
          </a:xfrm>
        </p:grpSpPr>
        <p:sp>
          <p:nvSpPr>
            <p:cNvPr id="4166" name="Google Shape;4166;p3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9" name="Google Shape;4169;p38"/>
          <p:cNvGrpSpPr/>
          <p:nvPr/>
        </p:nvGrpSpPr>
        <p:grpSpPr>
          <a:xfrm>
            <a:off x="504194" y="4059137"/>
            <a:ext cx="244599" cy="161300"/>
            <a:chOff x="4662475" y="1976500"/>
            <a:chExt cx="68725" cy="36625"/>
          </a:xfrm>
        </p:grpSpPr>
        <p:sp>
          <p:nvSpPr>
            <p:cNvPr id="4170" name="Google Shape;4170;p3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3" name="Google Shape;4173;p38"/>
          <p:cNvGrpSpPr/>
          <p:nvPr/>
        </p:nvGrpSpPr>
        <p:grpSpPr>
          <a:xfrm>
            <a:off x="504194" y="4662987"/>
            <a:ext cx="244599" cy="161300"/>
            <a:chOff x="4662475" y="1976500"/>
            <a:chExt cx="68725" cy="36625"/>
          </a:xfrm>
        </p:grpSpPr>
        <p:sp>
          <p:nvSpPr>
            <p:cNvPr id="4174" name="Google Shape;4174;p3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39"/>
          <p:cNvSpPr txBox="1"/>
          <p:nvPr>
            <p:ph idx="1" type="body"/>
          </p:nvPr>
        </p:nvSpPr>
        <p:spPr>
          <a:xfrm>
            <a:off x="825650" y="1907025"/>
            <a:ext cx="55233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Entusiastas e amantes da astronomia e exploração espacial</a:t>
            </a:r>
            <a:endParaRPr sz="16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Pessoas que podem ter interesse no tema mas que ainda não tiveram contato o suficiente</a:t>
            </a:r>
            <a:endParaRPr sz="1600"/>
          </a:p>
        </p:txBody>
      </p:sp>
      <p:sp>
        <p:nvSpPr>
          <p:cNvPr id="4182" name="Google Shape;4182;p39"/>
          <p:cNvSpPr/>
          <p:nvPr/>
        </p:nvSpPr>
        <p:spPr>
          <a:xfrm>
            <a:off x="7395875" y="-153675"/>
            <a:ext cx="1999998" cy="86443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3" name="Google Shape;4183;p39"/>
          <p:cNvSpPr txBox="1"/>
          <p:nvPr>
            <p:ph type="title"/>
          </p:nvPr>
        </p:nvSpPr>
        <p:spPr>
          <a:xfrm>
            <a:off x="7848550" y="-12"/>
            <a:ext cx="1192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Pitch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84" name="Google Shape;4184;p39"/>
          <p:cNvSpPr txBox="1"/>
          <p:nvPr>
            <p:ph type="title"/>
          </p:nvPr>
        </p:nvSpPr>
        <p:spPr>
          <a:xfrm>
            <a:off x="700775" y="710750"/>
            <a:ext cx="33237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 alvo</a:t>
            </a:r>
            <a:endParaRPr/>
          </a:p>
        </p:txBody>
      </p:sp>
      <p:grpSp>
        <p:nvGrpSpPr>
          <p:cNvPr id="4185" name="Google Shape;4185;p39"/>
          <p:cNvGrpSpPr/>
          <p:nvPr/>
        </p:nvGrpSpPr>
        <p:grpSpPr>
          <a:xfrm>
            <a:off x="581044" y="2055512"/>
            <a:ext cx="244599" cy="161300"/>
            <a:chOff x="4662475" y="1976500"/>
            <a:chExt cx="68725" cy="36625"/>
          </a:xfrm>
        </p:grpSpPr>
        <p:sp>
          <p:nvSpPr>
            <p:cNvPr id="4186" name="Google Shape;4186;p39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9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9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9" name="Google Shape;4189;p39"/>
          <p:cNvGrpSpPr/>
          <p:nvPr/>
        </p:nvGrpSpPr>
        <p:grpSpPr>
          <a:xfrm>
            <a:off x="581044" y="3072387"/>
            <a:ext cx="244599" cy="161300"/>
            <a:chOff x="4662475" y="1976500"/>
            <a:chExt cx="68725" cy="36625"/>
          </a:xfrm>
        </p:grpSpPr>
        <p:sp>
          <p:nvSpPr>
            <p:cNvPr id="4190" name="Google Shape;4190;p39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9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9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40"/>
          <p:cNvSpPr txBox="1"/>
          <p:nvPr>
            <p:ph idx="1" type="body"/>
          </p:nvPr>
        </p:nvSpPr>
        <p:spPr>
          <a:xfrm>
            <a:off x="720000" y="1690475"/>
            <a:ext cx="49854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Publicidade de produtos e eventos relacionados com a área</a:t>
            </a:r>
            <a:br>
              <a:rPr lang="pt-BR" sz="1600"/>
            </a:b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Loja própria de produtos anunciados no app</a:t>
            </a:r>
            <a:br>
              <a:rPr lang="pt-BR" sz="1600"/>
            </a:b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Modelo de assinatura com benefícios, como conteúdos exclusivos e funcionalidades especiais</a:t>
            </a:r>
            <a:br>
              <a:rPr lang="pt-BR" sz="1600"/>
            </a:br>
            <a:endParaRPr sz="16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Parcerias e patrocínios com empresas de astronomia e exploração espacial</a:t>
            </a:r>
            <a:endParaRPr sz="1600"/>
          </a:p>
        </p:txBody>
      </p:sp>
      <p:sp>
        <p:nvSpPr>
          <p:cNvPr id="4198" name="Google Shape;4198;p40"/>
          <p:cNvSpPr/>
          <p:nvPr/>
        </p:nvSpPr>
        <p:spPr>
          <a:xfrm>
            <a:off x="7395875" y="-153675"/>
            <a:ext cx="1999998" cy="86443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99" name="Google Shape;4199;p40"/>
          <p:cNvSpPr txBox="1"/>
          <p:nvPr>
            <p:ph type="title"/>
          </p:nvPr>
        </p:nvSpPr>
        <p:spPr>
          <a:xfrm>
            <a:off x="7848550" y="-12"/>
            <a:ext cx="1192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Pitch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00" name="Google Shape;4200;p40"/>
          <p:cNvSpPr txBox="1"/>
          <p:nvPr>
            <p:ph type="title"/>
          </p:nvPr>
        </p:nvSpPr>
        <p:spPr>
          <a:xfrm>
            <a:off x="720000" y="787575"/>
            <a:ext cx="33237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Monetização</a:t>
            </a:r>
            <a:endParaRPr/>
          </a:p>
        </p:txBody>
      </p:sp>
      <p:grpSp>
        <p:nvGrpSpPr>
          <p:cNvPr id="4201" name="Google Shape;4201;p40"/>
          <p:cNvGrpSpPr/>
          <p:nvPr/>
        </p:nvGrpSpPr>
        <p:grpSpPr>
          <a:xfrm>
            <a:off x="475394" y="1824987"/>
            <a:ext cx="244599" cy="161300"/>
            <a:chOff x="4662475" y="1976500"/>
            <a:chExt cx="68725" cy="36625"/>
          </a:xfrm>
        </p:grpSpPr>
        <p:sp>
          <p:nvSpPr>
            <p:cNvPr id="4202" name="Google Shape;4202;p4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4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4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5" name="Google Shape;4205;p40"/>
          <p:cNvGrpSpPr/>
          <p:nvPr/>
        </p:nvGrpSpPr>
        <p:grpSpPr>
          <a:xfrm>
            <a:off x="475394" y="2716962"/>
            <a:ext cx="244599" cy="161300"/>
            <a:chOff x="4662475" y="1976500"/>
            <a:chExt cx="68725" cy="36625"/>
          </a:xfrm>
        </p:grpSpPr>
        <p:sp>
          <p:nvSpPr>
            <p:cNvPr id="4206" name="Google Shape;4206;p4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40"/>
          <p:cNvGrpSpPr/>
          <p:nvPr/>
        </p:nvGrpSpPr>
        <p:grpSpPr>
          <a:xfrm>
            <a:off x="475394" y="3349637"/>
            <a:ext cx="244599" cy="161300"/>
            <a:chOff x="4662475" y="1976500"/>
            <a:chExt cx="68725" cy="36625"/>
          </a:xfrm>
        </p:grpSpPr>
        <p:sp>
          <p:nvSpPr>
            <p:cNvPr id="4210" name="Google Shape;4210;p4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4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4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3" name="Google Shape;4213;p40"/>
          <p:cNvGrpSpPr/>
          <p:nvPr/>
        </p:nvGrpSpPr>
        <p:grpSpPr>
          <a:xfrm>
            <a:off x="475394" y="4251237"/>
            <a:ext cx="244599" cy="161300"/>
            <a:chOff x="4662475" y="1976500"/>
            <a:chExt cx="68725" cy="36625"/>
          </a:xfrm>
        </p:grpSpPr>
        <p:sp>
          <p:nvSpPr>
            <p:cNvPr id="4214" name="Google Shape;4214;p40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0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0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p41"/>
          <p:cNvSpPr txBox="1"/>
          <p:nvPr>
            <p:ph idx="1" type="body"/>
          </p:nvPr>
        </p:nvSpPr>
        <p:spPr>
          <a:xfrm>
            <a:off x="720000" y="1652050"/>
            <a:ext cx="5369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Facilitar e centralizar o acesso dos interessados pela astronomia à informação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Buscar engajar mais pessoas e despertar o interesse pela ciência e pela astronomia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Encontrar formas de tornar o app rentável sem prejudicar a experiência ou desestimular o uso do app</a:t>
            </a:r>
            <a:br>
              <a:rPr lang="pt-BR" sz="1500"/>
            </a:b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Aprimorar a aplicação implementando novas funcionalidades</a:t>
            </a:r>
            <a:endParaRPr sz="1500"/>
          </a:p>
        </p:txBody>
      </p:sp>
      <p:sp>
        <p:nvSpPr>
          <p:cNvPr id="4222" name="Google Shape;4222;p41"/>
          <p:cNvSpPr/>
          <p:nvPr/>
        </p:nvSpPr>
        <p:spPr>
          <a:xfrm>
            <a:off x="7395875" y="-153675"/>
            <a:ext cx="1999998" cy="86443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3" name="Google Shape;4223;p41"/>
          <p:cNvSpPr txBox="1"/>
          <p:nvPr>
            <p:ph type="title"/>
          </p:nvPr>
        </p:nvSpPr>
        <p:spPr>
          <a:xfrm>
            <a:off x="7848550" y="-12"/>
            <a:ext cx="1192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Pitch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24" name="Google Shape;4224;p41"/>
          <p:cNvSpPr txBox="1"/>
          <p:nvPr>
            <p:ph type="title"/>
          </p:nvPr>
        </p:nvSpPr>
        <p:spPr>
          <a:xfrm>
            <a:off x="720000" y="787575"/>
            <a:ext cx="33237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grpSp>
        <p:nvGrpSpPr>
          <p:cNvPr id="4225" name="Google Shape;4225;p41"/>
          <p:cNvGrpSpPr/>
          <p:nvPr/>
        </p:nvGrpSpPr>
        <p:grpSpPr>
          <a:xfrm>
            <a:off x="475394" y="1786562"/>
            <a:ext cx="244599" cy="161300"/>
            <a:chOff x="4662475" y="1976500"/>
            <a:chExt cx="68725" cy="36625"/>
          </a:xfrm>
        </p:grpSpPr>
        <p:sp>
          <p:nvSpPr>
            <p:cNvPr id="4226" name="Google Shape;4226;p41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1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1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41"/>
          <p:cNvGrpSpPr/>
          <p:nvPr/>
        </p:nvGrpSpPr>
        <p:grpSpPr>
          <a:xfrm>
            <a:off x="475394" y="2630537"/>
            <a:ext cx="244599" cy="161300"/>
            <a:chOff x="4662475" y="1976500"/>
            <a:chExt cx="68725" cy="36625"/>
          </a:xfrm>
        </p:grpSpPr>
        <p:sp>
          <p:nvSpPr>
            <p:cNvPr id="4230" name="Google Shape;4230;p41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1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1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3" name="Google Shape;4233;p41"/>
          <p:cNvGrpSpPr/>
          <p:nvPr/>
        </p:nvGrpSpPr>
        <p:grpSpPr>
          <a:xfrm>
            <a:off x="475394" y="3474512"/>
            <a:ext cx="244599" cy="161300"/>
            <a:chOff x="4662475" y="1976500"/>
            <a:chExt cx="68725" cy="36625"/>
          </a:xfrm>
        </p:grpSpPr>
        <p:sp>
          <p:nvSpPr>
            <p:cNvPr id="4234" name="Google Shape;4234;p41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1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1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7" name="Google Shape;4237;p41"/>
          <p:cNvGrpSpPr/>
          <p:nvPr/>
        </p:nvGrpSpPr>
        <p:grpSpPr>
          <a:xfrm>
            <a:off x="475394" y="4318487"/>
            <a:ext cx="244599" cy="161300"/>
            <a:chOff x="4662475" y="1976500"/>
            <a:chExt cx="68725" cy="36625"/>
          </a:xfrm>
        </p:grpSpPr>
        <p:sp>
          <p:nvSpPr>
            <p:cNvPr id="4238" name="Google Shape;4238;p41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41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1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42"/>
          <p:cNvSpPr txBox="1"/>
          <p:nvPr>
            <p:ph type="title"/>
          </p:nvPr>
        </p:nvSpPr>
        <p:spPr>
          <a:xfrm>
            <a:off x="1265550" y="1064475"/>
            <a:ext cx="66129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Requisitos</a:t>
            </a:r>
            <a:endParaRPr sz="1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43"/>
          <p:cNvSpPr txBox="1"/>
          <p:nvPr>
            <p:ph idx="4294967295" type="title"/>
          </p:nvPr>
        </p:nvSpPr>
        <p:spPr>
          <a:xfrm>
            <a:off x="720000" y="480200"/>
            <a:ext cx="4111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</a:t>
            </a:r>
            <a:endParaRPr/>
          </a:p>
        </p:txBody>
      </p:sp>
      <p:sp>
        <p:nvSpPr>
          <p:cNvPr id="4251" name="Google Shape;4251;p43"/>
          <p:cNvSpPr/>
          <p:nvPr/>
        </p:nvSpPr>
        <p:spPr>
          <a:xfrm>
            <a:off x="796827" y="141192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43"/>
          <p:cNvSpPr txBox="1"/>
          <p:nvPr>
            <p:ph idx="4294967295" type="body"/>
          </p:nvPr>
        </p:nvSpPr>
        <p:spPr>
          <a:xfrm>
            <a:off x="988925" y="1277475"/>
            <a:ext cx="63588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Possuir um calendário astronômico com eventos e lançamentos orbitais;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Ter uma visualização detalhada dos eventos e lançamentos exibidos no calendário;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Mostrar notícias relacionadas à astronomia e eventos espaciais;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origem de notícias mostradas na aplicação devem ser exibidas;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Visualização da imagem astronômica diária da NASA (APOD);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permitir fazer o download da imagem astronômica (APOD);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Widget que mostra a fase atual da lua para a localidade do usuário;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253" name="Google Shape;4253;p43"/>
          <p:cNvSpPr/>
          <p:nvPr/>
        </p:nvSpPr>
        <p:spPr>
          <a:xfrm>
            <a:off x="796827" y="202537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43"/>
          <p:cNvSpPr/>
          <p:nvPr/>
        </p:nvSpPr>
        <p:spPr>
          <a:xfrm>
            <a:off x="796827" y="2625487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5" name="Google Shape;4255;p43"/>
          <p:cNvSpPr/>
          <p:nvPr/>
        </p:nvSpPr>
        <p:spPr>
          <a:xfrm>
            <a:off x="796827" y="301652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43"/>
          <p:cNvSpPr/>
          <p:nvPr/>
        </p:nvSpPr>
        <p:spPr>
          <a:xfrm>
            <a:off x="796827" y="340755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43"/>
          <p:cNvSpPr/>
          <p:nvPr/>
        </p:nvSpPr>
        <p:spPr>
          <a:xfrm>
            <a:off x="796827" y="379857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43"/>
          <p:cNvSpPr/>
          <p:nvPr/>
        </p:nvSpPr>
        <p:spPr>
          <a:xfrm>
            <a:off x="796827" y="439580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44"/>
          <p:cNvSpPr txBox="1"/>
          <p:nvPr>
            <p:ph idx="4294967295" type="title"/>
          </p:nvPr>
        </p:nvSpPr>
        <p:spPr>
          <a:xfrm>
            <a:off x="720000" y="327800"/>
            <a:ext cx="48894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não funcionais</a:t>
            </a:r>
            <a:endParaRPr/>
          </a:p>
        </p:txBody>
      </p:sp>
      <p:sp>
        <p:nvSpPr>
          <p:cNvPr id="4264" name="Google Shape;4264;p44"/>
          <p:cNvSpPr/>
          <p:nvPr/>
        </p:nvSpPr>
        <p:spPr>
          <a:xfrm>
            <a:off x="796827" y="113340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44"/>
          <p:cNvSpPr txBox="1"/>
          <p:nvPr>
            <p:ph idx="4294967295" type="body"/>
          </p:nvPr>
        </p:nvSpPr>
        <p:spPr>
          <a:xfrm>
            <a:off x="988925" y="999300"/>
            <a:ext cx="63588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O projeto deve ser uma aplicação Desktop;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ser desenvolvida utilizando o framework Electron;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Deve ser usado o framework back-end Next JS;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O build da aplicação deve ter suporte para múltiplos sistemas operacionais (Windows, Linux e Mac);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armazenar dados utilizando Local Storage;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criptografar as informações salvas no Local Storage para ter maior segurança das informações e evitar acesso e alterações indevidas dos dados armazenados;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ser otimizada para ter um carregamento rápido, garantindo uma experiência fluida ao usuário;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 aplicação deve ter acesso à internet para consulta de informações.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266" name="Google Shape;4266;p44"/>
          <p:cNvSpPr/>
          <p:nvPr/>
        </p:nvSpPr>
        <p:spPr>
          <a:xfrm>
            <a:off x="796827" y="150670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44"/>
          <p:cNvSpPr/>
          <p:nvPr/>
        </p:nvSpPr>
        <p:spPr>
          <a:xfrm>
            <a:off x="796827" y="1880012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44"/>
          <p:cNvSpPr/>
          <p:nvPr/>
        </p:nvSpPr>
        <p:spPr>
          <a:xfrm>
            <a:off x="796827" y="227047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44"/>
          <p:cNvSpPr/>
          <p:nvPr/>
        </p:nvSpPr>
        <p:spPr>
          <a:xfrm>
            <a:off x="796827" y="287820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44"/>
          <p:cNvSpPr/>
          <p:nvPr/>
        </p:nvSpPr>
        <p:spPr>
          <a:xfrm>
            <a:off x="796827" y="3289500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44"/>
          <p:cNvSpPr/>
          <p:nvPr/>
        </p:nvSpPr>
        <p:spPr>
          <a:xfrm>
            <a:off x="796827" y="409802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2" name="Google Shape;4272;p44"/>
          <p:cNvSpPr/>
          <p:nvPr/>
        </p:nvSpPr>
        <p:spPr>
          <a:xfrm>
            <a:off x="796827" y="4698975"/>
            <a:ext cx="192098" cy="144075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45"/>
          <p:cNvSpPr txBox="1"/>
          <p:nvPr>
            <p:ph type="title"/>
          </p:nvPr>
        </p:nvSpPr>
        <p:spPr>
          <a:xfrm>
            <a:off x="969000" y="1121550"/>
            <a:ext cx="72060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Diagramas</a:t>
            </a:r>
            <a:endParaRPr sz="10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2" name="Google Shape;4282;p46" title="Casos de u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138" y="0"/>
            <a:ext cx="3367724" cy="49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3" name="Google Shape;4283;p46"/>
          <p:cNvSpPr txBox="1"/>
          <p:nvPr>
            <p:ph idx="4294967295" type="title"/>
          </p:nvPr>
        </p:nvSpPr>
        <p:spPr>
          <a:xfrm>
            <a:off x="239750" y="268900"/>
            <a:ext cx="2382300" cy="1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casos de uso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8" name="Google Shape;4288;p47" title="Diagrama de sequênci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13" y="0"/>
            <a:ext cx="5569573" cy="49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9" name="Google Shape;4289;p47"/>
          <p:cNvSpPr txBox="1"/>
          <p:nvPr>
            <p:ph idx="4294967295" type="title"/>
          </p:nvPr>
        </p:nvSpPr>
        <p:spPr>
          <a:xfrm>
            <a:off x="172900" y="268900"/>
            <a:ext cx="1517700" cy="1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Diagrama de sequência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9" name="Google Shape;4089;p30"/>
          <p:cNvPicPr preferRelativeResize="0"/>
          <p:nvPr/>
        </p:nvPicPr>
        <p:blipFill rotWithShape="1">
          <a:blip r:embed="rId3">
            <a:alphaModFix/>
          </a:blip>
          <a:srcRect b="33574" l="0" r="0" t="28924"/>
          <a:stretch/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0" name="Google Shape;4090;p30"/>
          <p:cNvPicPr preferRelativeResize="0"/>
          <p:nvPr/>
        </p:nvPicPr>
        <p:blipFill rotWithShape="1">
          <a:blip r:embed="rId4">
            <a:alphaModFix/>
          </a:blip>
          <a:srcRect b="37500" l="0" r="0" t="24998"/>
          <a:stretch/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1" name="Google Shape;4091;p30"/>
          <p:cNvPicPr preferRelativeResize="0"/>
          <p:nvPr/>
        </p:nvPicPr>
        <p:blipFill rotWithShape="1">
          <a:blip r:embed="rId5">
            <a:alphaModFix/>
          </a:blip>
          <a:srcRect b="0" l="0" r="0" t="26948"/>
          <a:stretch/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0"/>
          <p:cNvPicPr preferRelativeResize="0"/>
          <p:nvPr/>
        </p:nvPicPr>
        <p:blipFill rotWithShape="1">
          <a:blip r:embed="rId6">
            <a:alphaModFix/>
          </a:blip>
          <a:srcRect b="0" l="0" r="0" t="15853"/>
          <a:stretch/>
        </p:blipFill>
        <p:spPr>
          <a:xfrm>
            <a:off x="0" y="2571750"/>
            <a:ext cx="45720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48"/>
          <p:cNvSpPr txBox="1"/>
          <p:nvPr>
            <p:ph type="title"/>
          </p:nvPr>
        </p:nvSpPr>
        <p:spPr>
          <a:xfrm>
            <a:off x="969000" y="1121550"/>
            <a:ext cx="72060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Métodos ágeis</a:t>
            </a:r>
            <a:endParaRPr sz="10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9" name="Google Shape;4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75" y="334025"/>
            <a:ext cx="821251" cy="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0" name="Google Shape;43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000" y="288400"/>
            <a:ext cx="912500" cy="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1" name="Google Shape;4301;p49"/>
          <p:cNvSpPr txBox="1"/>
          <p:nvPr>
            <p:ph idx="4294967295" type="title"/>
          </p:nvPr>
        </p:nvSpPr>
        <p:spPr>
          <a:xfrm>
            <a:off x="461300" y="395600"/>
            <a:ext cx="1642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Kanban</a:t>
            </a:r>
            <a:endParaRPr/>
          </a:p>
        </p:txBody>
      </p:sp>
      <p:sp>
        <p:nvSpPr>
          <p:cNvPr id="4302" name="Google Shape;4302;p49"/>
          <p:cNvSpPr txBox="1"/>
          <p:nvPr>
            <p:ph idx="4294967295" type="title"/>
          </p:nvPr>
        </p:nvSpPr>
        <p:spPr>
          <a:xfrm>
            <a:off x="7134875" y="395600"/>
            <a:ext cx="1642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Notion</a:t>
            </a:r>
            <a:endParaRPr/>
          </a:p>
        </p:txBody>
      </p:sp>
      <p:pic>
        <p:nvPicPr>
          <p:cNvPr id="4303" name="Google Shape;4303;p49"/>
          <p:cNvPicPr preferRelativeResize="0"/>
          <p:nvPr/>
        </p:nvPicPr>
        <p:blipFill rotWithShape="1">
          <a:blip r:embed="rId5">
            <a:alphaModFix/>
          </a:blip>
          <a:srcRect b="0" l="0" r="6419" t="0"/>
          <a:stretch/>
        </p:blipFill>
        <p:spPr>
          <a:xfrm>
            <a:off x="5393176" y="1317225"/>
            <a:ext cx="3674024" cy="24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4" name="Google Shape;430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01" y="1276938"/>
            <a:ext cx="3832173" cy="25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5" name="Google Shape;4305;p49"/>
          <p:cNvPicPr preferRelativeResize="0"/>
          <p:nvPr/>
        </p:nvPicPr>
        <p:blipFill rotWithShape="1">
          <a:blip r:embed="rId7">
            <a:alphaModFix/>
          </a:blip>
          <a:srcRect b="0" l="0" r="5186" t="0"/>
          <a:stretch/>
        </p:blipFill>
        <p:spPr>
          <a:xfrm>
            <a:off x="2255850" y="2339775"/>
            <a:ext cx="4632301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6" name="Google Shape;430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2850" y="3931525"/>
            <a:ext cx="821251" cy="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7" name="Google Shape;430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064767">
            <a:off x="4532550" y="1395026"/>
            <a:ext cx="821250" cy="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50"/>
          <p:cNvSpPr txBox="1"/>
          <p:nvPr>
            <p:ph type="title"/>
          </p:nvPr>
        </p:nvSpPr>
        <p:spPr>
          <a:xfrm>
            <a:off x="374550" y="1121550"/>
            <a:ext cx="83949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0"/>
              <a:t>Desenvolvimento</a:t>
            </a:r>
            <a:endParaRPr sz="7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51"/>
          <p:cNvSpPr txBox="1"/>
          <p:nvPr>
            <p:ph idx="4294967295" type="title"/>
          </p:nvPr>
        </p:nvSpPr>
        <p:spPr>
          <a:xfrm>
            <a:off x="113600" y="56300"/>
            <a:ext cx="1432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Figma</a:t>
            </a:r>
            <a:endParaRPr/>
          </a:p>
        </p:txBody>
      </p:sp>
      <p:pic>
        <p:nvPicPr>
          <p:cNvPr id="4318" name="Google Shape;4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50" y="744513"/>
            <a:ext cx="3852901" cy="216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Google Shape;4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975" y="744523"/>
            <a:ext cx="3852901" cy="21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0" y="2939725"/>
            <a:ext cx="3852901" cy="21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1975" y="2939726"/>
            <a:ext cx="3852906" cy="21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5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Frameworks</a:t>
            </a:r>
            <a:endParaRPr/>
          </a:p>
        </p:txBody>
      </p:sp>
      <p:sp>
        <p:nvSpPr>
          <p:cNvPr id="4327" name="Google Shape;4327;p52"/>
          <p:cNvSpPr txBox="1"/>
          <p:nvPr>
            <p:ph idx="4294967295" type="body"/>
          </p:nvPr>
        </p:nvSpPr>
        <p:spPr>
          <a:xfrm>
            <a:off x="720000" y="1349275"/>
            <a:ext cx="60708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Electron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Framework de código aberto que assume grande parte das responsabilidades sobre as partes complexas de desenvolver uma aplicação desktop, permitindo focar no app em si.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Next.js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Framework open source React criado pela Vercel que funciona no modelo “Server Side Rendering”.</a:t>
            </a:r>
            <a:endParaRPr/>
          </a:p>
        </p:txBody>
      </p:sp>
      <p:pic>
        <p:nvPicPr>
          <p:cNvPr id="4328" name="Google Shape;4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600" y="902475"/>
            <a:ext cx="1576076" cy="1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600" y="3026425"/>
            <a:ext cx="1576076" cy="15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p53"/>
          <p:cNvSpPr txBox="1"/>
          <p:nvPr>
            <p:ph idx="1" type="body"/>
          </p:nvPr>
        </p:nvSpPr>
        <p:spPr>
          <a:xfrm>
            <a:off x="720000" y="1349275"/>
            <a:ext cx="64455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F</a:t>
            </a:r>
            <a:r>
              <a:rPr b="1" lang="pt-BR" sz="1600"/>
              <a:t>ull calendar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Biblioteca que facilita a renderização de um calendário que permite exibir os eventos de maneira prática, possuindo vários plugins e diversas opções de visualização e customização, como visualizar em semana, mês, dia etc.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T</a:t>
            </a:r>
            <a:r>
              <a:rPr b="1" lang="pt-BR" sz="1600"/>
              <a:t>anstack Query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Fornece consultas declarativas sempre atualizadas, gerenciadas automaticamente que melhoram diretamente a experiência tanto do desenvolvedor quanto do usuário</a:t>
            </a:r>
            <a:endParaRPr sz="1400"/>
          </a:p>
        </p:txBody>
      </p:sp>
      <p:sp>
        <p:nvSpPr>
          <p:cNvPr id="4335" name="Google Shape;433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Bibliotecas</a:t>
            </a:r>
            <a:endParaRPr/>
          </a:p>
        </p:txBody>
      </p:sp>
      <p:pic>
        <p:nvPicPr>
          <p:cNvPr id="4336" name="Google Shape;4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750" y="3077025"/>
            <a:ext cx="1619600" cy="14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Build</a:t>
            </a:r>
            <a:endParaRPr/>
          </a:p>
        </p:txBody>
      </p:sp>
      <p:sp>
        <p:nvSpPr>
          <p:cNvPr id="4342" name="Google Shape;4342;p54"/>
          <p:cNvSpPr txBox="1"/>
          <p:nvPr>
            <p:ph idx="1" type="body"/>
          </p:nvPr>
        </p:nvSpPr>
        <p:spPr>
          <a:xfrm>
            <a:off x="720000" y="1349275"/>
            <a:ext cx="65127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Electron-Builder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Solução de empacotamento e build de aplicativos  desenvolvidos em Electron para sistemas os operacionais macOS, Windows and Linux.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Github Actions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Plataforma de CI/CD (integração e entrega contínuas) que possibilita a automatização de testes, compilação e implantação;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Foi usado para geração automática de build ao fazer push para o repositório.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55"/>
          <p:cNvSpPr txBox="1"/>
          <p:nvPr>
            <p:ph type="title"/>
          </p:nvPr>
        </p:nvSpPr>
        <p:spPr>
          <a:xfrm>
            <a:off x="969000" y="1121550"/>
            <a:ext cx="72060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Testes</a:t>
            </a:r>
            <a:endParaRPr sz="1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56"/>
          <p:cNvSpPr txBox="1"/>
          <p:nvPr>
            <p:ph idx="4294967295" type="title"/>
          </p:nvPr>
        </p:nvSpPr>
        <p:spPr>
          <a:xfrm>
            <a:off x="720000" y="691525"/>
            <a:ext cx="33237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unitários</a:t>
            </a:r>
            <a:endParaRPr/>
          </a:p>
        </p:txBody>
      </p:sp>
      <p:sp>
        <p:nvSpPr>
          <p:cNvPr id="4353" name="Google Shape;4353;p56"/>
          <p:cNvSpPr txBox="1"/>
          <p:nvPr>
            <p:ph idx="4294967295" type="body"/>
          </p:nvPr>
        </p:nvSpPr>
        <p:spPr>
          <a:xfrm>
            <a:off x="720000" y="1350925"/>
            <a:ext cx="71850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Verificar o comportamento das menores unidades da aplicação: </a:t>
            </a:r>
            <a:r>
              <a:rPr b="1" lang="pt-BR" sz="1500"/>
              <a:t>componentes</a:t>
            </a:r>
            <a:endParaRPr b="1" sz="15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fase-lua</a:t>
            </a:r>
            <a:endParaRPr sz="15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calendario</a:t>
            </a:r>
            <a:endParaRPr sz="15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noticias</a:t>
            </a:r>
            <a:endParaRPr sz="2000"/>
          </a:p>
        </p:txBody>
      </p:sp>
      <p:pic>
        <p:nvPicPr>
          <p:cNvPr id="4354" name="Google Shape;4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75" y="3436011"/>
            <a:ext cx="1232099" cy="1362493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Google Shape;4355;p56"/>
          <p:cNvSpPr/>
          <p:nvPr/>
        </p:nvSpPr>
        <p:spPr>
          <a:xfrm>
            <a:off x="1085528" y="1865902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56"/>
          <p:cNvSpPr/>
          <p:nvPr/>
        </p:nvSpPr>
        <p:spPr>
          <a:xfrm>
            <a:off x="1085528" y="22584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56"/>
          <p:cNvSpPr/>
          <p:nvPr/>
        </p:nvSpPr>
        <p:spPr>
          <a:xfrm>
            <a:off x="1085528" y="2650952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56"/>
          <p:cNvSpPr txBox="1"/>
          <p:nvPr/>
        </p:nvSpPr>
        <p:spPr>
          <a:xfrm>
            <a:off x="805475" y="3436000"/>
            <a:ext cx="6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Jest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57"/>
          <p:cNvSpPr txBox="1"/>
          <p:nvPr>
            <p:ph idx="4294967295" type="title"/>
          </p:nvPr>
        </p:nvSpPr>
        <p:spPr>
          <a:xfrm>
            <a:off x="748800" y="681950"/>
            <a:ext cx="33237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release</a:t>
            </a:r>
            <a:endParaRPr/>
          </a:p>
        </p:txBody>
      </p:sp>
      <p:sp>
        <p:nvSpPr>
          <p:cNvPr id="4364" name="Google Shape;4364;p57"/>
          <p:cNvSpPr txBox="1"/>
          <p:nvPr>
            <p:ph idx="4294967295" type="body"/>
          </p:nvPr>
        </p:nvSpPr>
        <p:spPr>
          <a:xfrm>
            <a:off x="700800" y="1638300"/>
            <a:ext cx="5667300" cy="28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Teste final antes da implementação do software;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Verificar se o software está pronto e pode ser utilizado pelos usuários, para desempenhar as funções e tarefas para as quais foi desenvolvido;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Build do projeto gerando executáveis, instalando o app e testando se executa o que se propõe sem falhas.</a:t>
            </a:r>
            <a:endParaRPr sz="1600"/>
          </a:p>
        </p:txBody>
      </p:sp>
      <p:pic>
        <p:nvPicPr>
          <p:cNvPr id="4365" name="Google Shape;4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275" y="823550"/>
            <a:ext cx="2471100" cy="24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6" name="Google Shape;4366;p57"/>
          <p:cNvSpPr/>
          <p:nvPr/>
        </p:nvSpPr>
        <p:spPr>
          <a:xfrm>
            <a:off x="570826" y="1790500"/>
            <a:ext cx="129974" cy="148675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57"/>
          <p:cNvSpPr/>
          <p:nvPr/>
        </p:nvSpPr>
        <p:spPr>
          <a:xfrm>
            <a:off x="570826" y="2571750"/>
            <a:ext cx="129974" cy="148675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8" name="Google Shape;4368;p57"/>
          <p:cNvSpPr/>
          <p:nvPr/>
        </p:nvSpPr>
        <p:spPr>
          <a:xfrm>
            <a:off x="570826" y="3843425"/>
            <a:ext cx="129974" cy="148675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Google Shape;4097;p31"/>
          <p:cNvPicPr preferRelativeResize="0"/>
          <p:nvPr/>
        </p:nvPicPr>
        <p:blipFill rotWithShape="1">
          <a:blip r:embed="rId3">
            <a:alphaModFix/>
          </a:blip>
          <a:srcRect b="26759" l="0" r="0" t="169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58"/>
          <p:cNvSpPr txBox="1"/>
          <p:nvPr>
            <p:ph idx="4294967295" type="title"/>
          </p:nvPr>
        </p:nvSpPr>
        <p:spPr>
          <a:xfrm>
            <a:off x="720000" y="672300"/>
            <a:ext cx="41325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usabilidade</a:t>
            </a:r>
            <a:endParaRPr/>
          </a:p>
        </p:txBody>
      </p:sp>
      <p:sp>
        <p:nvSpPr>
          <p:cNvPr id="4374" name="Google Shape;4374;p58"/>
          <p:cNvSpPr txBox="1"/>
          <p:nvPr>
            <p:ph idx="4294967295" type="body"/>
          </p:nvPr>
        </p:nvSpPr>
        <p:spPr>
          <a:xfrm>
            <a:off x="720000" y="1350925"/>
            <a:ext cx="56673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Entender como o sistema se comporta no dia a dia;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Mensurar quão natural é a utilização do app;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Centrado no usuário, projetado para avaliar o produto, testando-o nos usuários, colocando o app em uso por usuários reais.</a:t>
            </a:r>
            <a:endParaRPr sz="1600"/>
          </a:p>
        </p:txBody>
      </p:sp>
      <p:pic>
        <p:nvPicPr>
          <p:cNvPr id="4375" name="Google Shape;4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2879">
            <a:off x="6522225" y="635000"/>
            <a:ext cx="2451900" cy="24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58"/>
          <p:cNvSpPr/>
          <p:nvPr/>
        </p:nvSpPr>
        <p:spPr>
          <a:xfrm>
            <a:off x="566699" y="1469575"/>
            <a:ext cx="153301" cy="214950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58"/>
          <p:cNvSpPr/>
          <p:nvPr/>
        </p:nvSpPr>
        <p:spPr>
          <a:xfrm>
            <a:off x="566699" y="2265500"/>
            <a:ext cx="153301" cy="214950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58"/>
          <p:cNvSpPr/>
          <p:nvPr/>
        </p:nvSpPr>
        <p:spPr>
          <a:xfrm>
            <a:off x="566699" y="3061425"/>
            <a:ext cx="153301" cy="214950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Google Shape;4102;p32"/>
          <p:cNvPicPr preferRelativeResize="0"/>
          <p:nvPr/>
        </p:nvPicPr>
        <p:blipFill rotWithShape="1">
          <a:blip r:embed="rId3">
            <a:alphaModFix/>
          </a:blip>
          <a:srcRect b="0" l="0" r="0" t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Google Shape;41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225" y="1257138"/>
            <a:ext cx="2629225" cy="26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Google Shape;4108;p33"/>
          <p:cNvPicPr preferRelativeResize="0"/>
          <p:nvPr/>
        </p:nvPicPr>
        <p:blipFill rotWithShape="1">
          <a:blip r:embed="rId3">
            <a:alphaModFix/>
          </a:blip>
          <a:srcRect b="0" l="0" r="0" t="15626"/>
          <a:stretch/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Google Shape;4109;p33"/>
          <p:cNvPicPr preferRelativeResize="0"/>
          <p:nvPr/>
        </p:nvPicPr>
        <p:blipFill rotWithShape="1">
          <a:blip r:embed="rId4">
            <a:alphaModFix/>
          </a:blip>
          <a:srcRect b="10588" l="0" r="0" t="5378"/>
          <a:stretch/>
        </p:blipFill>
        <p:spPr>
          <a:xfrm>
            <a:off x="4572000" y="0"/>
            <a:ext cx="4571999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33"/>
          <p:cNvPicPr preferRelativeResize="0"/>
          <p:nvPr/>
        </p:nvPicPr>
        <p:blipFill rotWithShape="1">
          <a:blip r:embed="rId5">
            <a:alphaModFix/>
          </a:blip>
          <a:srcRect b="22274" l="0" r="0" t="21475"/>
          <a:stretch/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33"/>
          <p:cNvPicPr preferRelativeResize="0"/>
          <p:nvPr/>
        </p:nvPicPr>
        <p:blipFill rotWithShape="1">
          <a:blip r:embed="rId6">
            <a:alphaModFix/>
          </a:blip>
          <a:srcRect b="9469" l="0" r="0" t="0"/>
          <a:stretch/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" name="Google Shape;41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75" y="362575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325" y="2043500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575" y="362575"/>
            <a:ext cx="24193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Google Shape;41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00" y="1397313"/>
            <a:ext cx="8588198" cy="2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36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Pitch</a:t>
            </a:r>
            <a:endParaRPr sz="10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37"/>
          <p:cNvSpPr txBox="1"/>
          <p:nvPr>
            <p:ph type="title"/>
          </p:nvPr>
        </p:nvSpPr>
        <p:spPr>
          <a:xfrm>
            <a:off x="720000" y="787575"/>
            <a:ext cx="33237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Problematização</a:t>
            </a:r>
            <a:endParaRPr/>
          </a:p>
        </p:txBody>
      </p:sp>
      <p:sp>
        <p:nvSpPr>
          <p:cNvPr id="4134" name="Google Shape;4134;p37"/>
          <p:cNvSpPr txBox="1"/>
          <p:nvPr>
            <p:ph idx="1" type="body"/>
          </p:nvPr>
        </p:nvSpPr>
        <p:spPr>
          <a:xfrm>
            <a:off x="964600" y="1767325"/>
            <a:ext cx="49182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Interesse apenas na ficção científica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Falta de contato com o tema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Acesso à informação dificultado</a:t>
            </a:r>
            <a:endParaRPr sz="1600"/>
          </a:p>
        </p:txBody>
      </p:sp>
      <p:sp>
        <p:nvSpPr>
          <p:cNvPr id="4135" name="Google Shape;4135;p37"/>
          <p:cNvSpPr/>
          <p:nvPr/>
        </p:nvSpPr>
        <p:spPr>
          <a:xfrm>
            <a:off x="7395875" y="-153675"/>
            <a:ext cx="1999998" cy="864432"/>
          </a:xfrm>
          <a:prstGeom prst="flowChartTermina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6" name="Google Shape;4136;p37"/>
          <p:cNvSpPr txBox="1"/>
          <p:nvPr>
            <p:ph type="title"/>
          </p:nvPr>
        </p:nvSpPr>
        <p:spPr>
          <a:xfrm>
            <a:off x="7848550" y="-12"/>
            <a:ext cx="1192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Pitch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37" name="Google Shape;4137;p37"/>
          <p:cNvGrpSpPr/>
          <p:nvPr/>
        </p:nvGrpSpPr>
        <p:grpSpPr>
          <a:xfrm>
            <a:off x="719994" y="1911437"/>
            <a:ext cx="244599" cy="161300"/>
            <a:chOff x="4662475" y="1976500"/>
            <a:chExt cx="68725" cy="36625"/>
          </a:xfrm>
        </p:grpSpPr>
        <p:sp>
          <p:nvSpPr>
            <p:cNvPr id="4138" name="Google Shape;4138;p3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1" name="Google Shape;4141;p37"/>
          <p:cNvGrpSpPr/>
          <p:nvPr/>
        </p:nvGrpSpPr>
        <p:grpSpPr>
          <a:xfrm>
            <a:off x="719994" y="2707362"/>
            <a:ext cx="244599" cy="161300"/>
            <a:chOff x="4662475" y="1976500"/>
            <a:chExt cx="68725" cy="36625"/>
          </a:xfrm>
        </p:grpSpPr>
        <p:sp>
          <p:nvSpPr>
            <p:cNvPr id="4142" name="Google Shape;4142;p3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5" name="Google Shape;4145;p37"/>
          <p:cNvGrpSpPr/>
          <p:nvPr/>
        </p:nvGrpSpPr>
        <p:grpSpPr>
          <a:xfrm>
            <a:off x="719994" y="3503287"/>
            <a:ext cx="244599" cy="161300"/>
            <a:chOff x="4662475" y="1976500"/>
            <a:chExt cx="68725" cy="36625"/>
          </a:xfrm>
        </p:grpSpPr>
        <p:sp>
          <p:nvSpPr>
            <p:cNvPr id="4146" name="Google Shape;4146;p3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